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</p:sldIdLst>
  <p:sldSz cy="5143500" cx="9144000"/>
  <p:notesSz cx="6858000" cy="9144000"/>
  <p:embeddedFontLst>
    <p:embeddedFont>
      <p:font typeface="PT Sans Narrow"/>
      <p:regular r:id="rId34"/>
      <p:bold r:id="rId35"/>
    </p:embeddedFont>
    <p:embeddedFont>
      <p:font typeface="Open Sans"/>
      <p:regular r:id="rId36"/>
      <p:bold r:id="rId37"/>
      <p:italic r:id="rId38"/>
      <p:boldItalic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PTSansNarrow-bold.fntdata"/><Relationship Id="rId12" Type="http://schemas.openxmlformats.org/officeDocument/2006/relationships/slide" Target="slides/slide7.xml"/><Relationship Id="rId34" Type="http://schemas.openxmlformats.org/officeDocument/2006/relationships/font" Target="fonts/PTSansNarrow-regular.fntdata"/><Relationship Id="rId15" Type="http://schemas.openxmlformats.org/officeDocument/2006/relationships/slide" Target="slides/slide10.xml"/><Relationship Id="rId37" Type="http://schemas.openxmlformats.org/officeDocument/2006/relationships/font" Target="fonts/OpenSans-bold.fntdata"/><Relationship Id="rId14" Type="http://schemas.openxmlformats.org/officeDocument/2006/relationships/slide" Target="slides/slide9.xml"/><Relationship Id="rId36" Type="http://schemas.openxmlformats.org/officeDocument/2006/relationships/font" Target="fonts/OpenSans-regular.fntdata"/><Relationship Id="rId17" Type="http://schemas.openxmlformats.org/officeDocument/2006/relationships/slide" Target="slides/slide12.xml"/><Relationship Id="rId39" Type="http://schemas.openxmlformats.org/officeDocument/2006/relationships/font" Target="fonts/OpenSans-boldItalic.fntdata"/><Relationship Id="rId16" Type="http://schemas.openxmlformats.org/officeDocument/2006/relationships/slide" Target="slides/slide11.xml"/><Relationship Id="rId38" Type="http://schemas.openxmlformats.org/officeDocument/2006/relationships/font" Target="fonts/OpenSans-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e24ab687b0_1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2e24ab687b0_1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e24ab687b0_1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2e24ab687b0_1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e24ab687b0_1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e24ab687b0_1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e24ab687b0_1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e24ab687b0_1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e24ab687b0_1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2e24ab687b0_1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e24ab687b0_1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2e24ab687b0_1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e24ab687b0_1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2e24ab687b0_1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e24ab687b0_1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2e24ab687b0_1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e24ab687b0_1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2e24ab687b0_1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e24ab687b0_1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2e24ab687b0_1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e24ab687b0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e24ab687b0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e24ab687b0_1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2e24ab687b0_1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e24ab687b0_1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2e24ab687b0_1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e24ab687b0_1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2e24ab687b0_1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2e24ab687b0_1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2e24ab687b0_1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e24ab687b0_1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2e24ab687b0_1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e24ab687b0_1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2e24ab687b0_1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e24ab687b0_1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2e24ab687b0_1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2e24ab687b0_1_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2e24ab687b0_1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2e24ab687b0_1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2e24ab687b0_1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e24ab687b0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e24ab687b0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e24ab687b0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2e24ab687b0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e24ab687b0_1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e24ab687b0_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e24ab687b0_1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2e24ab687b0_1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e24ab687b0_1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2e24ab687b0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e24ab687b0_1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e24ab687b0_1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e24ab687b0_1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2e24ab687b0_1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2" name="Google Shape;12;p2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13" name="Google Shape;13;p2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" name="Google Shape;14;p2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5" name="Google Shape;15;p2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16" name="Google Shape;16;p2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8" name="Google Shape;18;p2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9" name="Google Shape;19;p2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1"/>
          <p:cNvSpPr txBox="1"/>
          <p:nvPr>
            <p:ph hasCustomPrompt="1" type="title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1"/>
          <p:cNvSpPr txBox="1"/>
          <p:nvPr>
            <p:ph idx="1" type="body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9" name="Google Shape;5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3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" type="body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5"/>
          <p:cNvSpPr txBox="1"/>
          <p:nvPr>
            <p:ph idx="2" type="body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6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7" name="Google Shape;47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>
            <p:ph idx="1" type="body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/>
        </p:txBody>
      </p:sp>
      <p:sp>
        <p:nvSpPr>
          <p:cNvPr id="54" name="Google Shape;5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trop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arxiv.org/abs/1706.03762" TargetMode="External"/><Relationship Id="rId4" Type="http://schemas.openxmlformats.org/officeDocument/2006/relationships/hyperlink" Target="https://arxiv.org/abs/1706.03762" TargetMode="External"/><Relationship Id="rId5" Type="http://schemas.openxmlformats.org/officeDocument/2006/relationships/hyperlink" Target="https://github.com/tensorflow/tensor2tensor?tab=readme-ov-file#story-question-and-answer" TargetMode="External"/><Relationship Id="rId6" Type="http://schemas.openxmlformats.org/officeDocument/2006/relationships/hyperlink" Target="https://nlp.seas.harvard.edu/2018/04/03/attention.html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6.gif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3.gif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 to Transformers</a:t>
            </a:r>
            <a:endParaRPr/>
          </a:p>
        </p:txBody>
      </p:sp>
      <p:sp>
        <p:nvSpPr>
          <p:cNvPr id="67" name="Google Shape;67;p13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IAC Deep Learning Course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Self</a:t>
            </a:r>
            <a:r>
              <a:rPr lang="en"/>
              <a:t> Attention</a:t>
            </a:r>
            <a:endParaRPr/>
          </a:p>
        </p:txBody>
      </p:sp>
      <p:pic>
        <p:nvPicPr>
          <p:cNvPr id="123" name="Google Shape;12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5375" y="1152425"/>
            <a:ext cx="3900489" cy="368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Self Attention</a:t>
            </a:r>
            <a:endParaRPr/>
          </a:p>
        </p:txBody>
      </p:sp>
      <p:pic>
        <p:nvPicPr>
          <p:cNvPr id="129" name="Google Shape;12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0363" y="1152425"/>
            <a:ext cx="5843281" cy="368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Self Attention</a:t>
            </a:r>
            <a:endParaRPr/>
          </a:p>
        </p:txBody>
      </p:sp>
      <p:pic>
        <p:nvPicPr>
          <p:cNvPr id="135" name="Google Shape;13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9688" y="1380150"/>
            <a:ext cx="6524625" cy="3409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Self Attention</a:t>
            </a:r>
            <a:endParaRPr/>
          </a:p>
        </p:txBody>
      </p:sp>
      <p:pic>
        <p:nvPicPr>
          <p:cNvPr id="141" name="Google Shape;14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3100" y="1013875"/>
            <a:ext cx="4128274" cy="3923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Self Attention</a:t>
            </a:r>
            <a:endParaRPr/>
          </a:p>
        </p:txBody>
      </p:sp>
      <p:pic>
        <p:nvPicPr>
          <p:cNvPr id="147" name="Google Shape;14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4550" y="1251025"/>
            <a:ext cx="3254903" cy="3686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Self Attention</a:t>
            </a:r>
            <a:endParaRPr/>
          </a:p>
        </p:txBody>
      </p:sp>
      <p:pic>
        <p:nvPicPr>
          <p:cNvPr id="153" name="Google Shape;15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8375" y="1251025"/>
            <a:ext cx="8505825" cy="3324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Self Attention</a:t>
            </a:r>
            <a:endParaRPr/>
          </a:p>
        </p:txBody>
      </p:sp>
      <p:pic>
        <p:nvPicPr>
          <p:cNvPr id="159" name="Google Shape;15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2775" y="1218750"/>
            <a:ext cx="6239045" cy="3686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Self Attention</a:t>
            </a:r>
            <a:endParaRPr/>
          </a:p>
        </p:txBody>
      </p:sp>
      <p:pic>
        <p:nvPicPr>
          <p:cNvPr id="165" name="Google Shape;16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0263" y="1207975"/>
            <a:ext cx="6663464" cy="368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Self Attention</a:t>
            </a:r>
            <a:endParaRPr/>
          </a:p>
        </p:txBody>
      </p:sp>
      <p:pic>
        <p:nvPicPr>
          <p:cNvPr id="171" name="Google Shape;17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0025" y="1240275"/>
            <a:ext cx="6583945" cy="3686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Self Attention</a:t>
            </a:r>
            <a:endParaRPr/>
          </a:p>
        </p:txBody>
      </p:sp>
      <p:pic>
        <p:nvPicPr>
          <p:cNvPr id="177" name="Google Shape;17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8213" y="1152425"/>
            <a:ext cx="4087566" cy="368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Revolutionary Paper</a:t>
            </a:r>
            <a:endParaRPr/>
          </a:p>
        </p:txBody>
      </p:sp>
      <p:sp>
        <p:nvSpPr>
          <p:cNvPr id="73" name="Google Shape;73;p1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u="sng">
                <a:solidFill>
                  <a:schemeClr val="hlink"/>
                </a:solidFill>
                <a:hlinkClick r:id="rId3"/>
              </a:rPr>
              <a:t>Attention is all </a:t>
            </a:r>
            <a:r>
              <a:rPr lang="en" u="sng">
                <a:solidFill>
                  <a:schemeClr val="hlink"/>
                </a:solidFill>
                <a:hlinkClick r:id="rId4"/>
              </a:rPr>
              <a:t>you need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u="sng">
                <a:solidFill>
                  <a:schemeClr val="hlink"/>
                </a:solidFill>
                <a:hlinkClick r:id="rId5"/>
              </a:rPr>
              <a:t>Tensor2Tensor repository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u="sng">
                <a:solidFill>
                  <a:schemeClr val="hlink"/>
                </a:solidFill>
                <a:hlinkClick r:id="rId6"/>
              </a:rPr>
              <a:t>The annotated paper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Positional Encoding</a:t>
            </a:r>
            <a:endParaRPr/>
          </a:p>
        </p:txBody>
      </p:sp>
      <p:pic>
        <p:nvPicPr>
          <p:cNvPr id="183" name="Google Shape;18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3550" y="1229500"/>
            <a:ext cx="6684572" cy="3686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Decoder</a:t>
            </a:r>
            <a:endParaRPr/>
          </a:p>
        </p:txBody>
      </p:sp>
      <p:pic>
        <p:nvPicPr>
          <p:cNvPr id="189" name="Google Shape;18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4525" y="1283300"/>
            <a:ext cx="6709956" cy="3686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Decoder</a:t>
            </a:r>
            <a:endParaRPr/>
          </a:p>
        </p:txBody>
      </p:sp>
      <p:pic>
        <p:nvPicPr>
          <p:cNvPr id="195" name="Google Shape;19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7025" y="1272550"/>
            <a:ext cx="6709956" cy="3686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Output</a:t>
            </a:r>
            <a:endParaRPr/>
          </a:p>
        </p:txBody>
      </p:sp>
      <p:pic>
        <p:nvPicPr>
          <p:cNvPr id="201" name="Google Shape;20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6950" y="1218750"/>
            <a:ext cx="5710112" cy="368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Loss Calculation</a:t>
            </a:r>
            <a:endParaRPr/>
          </a:p>
        </p:txBody>
      </p:sp>
      <p:pic>
        <p:nvPicPr>
          <p:cNvPr id="207" name="Google Shape;20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04825"/>
            <a:ext cx="8839203" cy="25513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Loss Calculation</a:t>
            </a:r>
            <a:endParaRPr/>
          </a:p>
        </p:txBody>
      </p:sp>
      <p:pic>
        <p:nvPicPr>
          <p:cNvPr id="213" name="Google Shape;21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2475" y="1240250"/>
            <a:ext cx="7251594" cy="368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Loss Calculation</a:t>
            </a:r>
            <a:endParaRPr/>
          </a:p>
        </p:txBody>
      </p:sp>
      <p:pic>
        <p:nvPicPr>
          <p:cNvPr id="219" name="Google Shape;21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2025" y="1152425"/>
            <a:ext cx="6759960" cy="3686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Loss Calculation</a:t>
            </a:r>
            <a:endParaRPr/>
          </a:p>
        </p:txBody>
      </p:sp>
      <p:pic>
        <p:nvPicPr>
          <p:cNvPr id="225" name="Google Shape;22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1063" y="1152425"/>
            <a:ext cx="4741866" cy="3686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4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Loss Calculation</a:t>
            </a:r>
            <a:endParaRPr/>
          </a:p>
        </p:txBody>
      </p:sp>
      <p:pic>
        <p:nvPicPr>
          <p:cNvPr id="231" name="Google Shape;23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2225" y="1152425"/>
            <a:ext cx="4754520" cy="368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Transformer is </a:t>
            </a:r>
            <a:endParaRPr/>
          </a:p>
        </p:txBody>
      </p:sp>
      <p:sp>
        <p:nvSpPr>
          <p:cNvPr id="79" name="Google Shape;79;p15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Faster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Parallelizable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0" name="Google Shape;8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183629"/>
            <a:ext cx="9143999" cy="23853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Open up the Optimus Prime</a:t>
            </a:r>
            <a:endParaRPr/>
          </a:p>
        </p:txBody>
      </p:sp>
      <p:sp>
        <p:nvSpPr>
          <p:cNvPr id="86" name="Google Shape;86;p16"/>
          <p:cNvSpPr txBox="1"/>
          <p:nvPr>
            <p:ph idx="1" type="body"/>
          </p:nvPr>
        </p:nvSpPr>
        <p:spPr>
          <a:xfrm>
            <a:off x="7173600" y="564425"/>
            <a:ext cx="1658700" cy="46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Ops! Not Him</a:t>
            </a:r>
            <a:endParaRPr/>
          </a:p>
        </p:txBody>
      </p:sp>
      <p:pic>
        <p:nvPicPr>
          <p:cNvPr id="87" name="Google Shape;8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9575" y="1152425"/>
            <a:ext cx="6624850" cy="372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Open up the Optimus Prime</a:t>
            </a:r>
            <a:endParaRPr/>
          </a:p>
        </p:txBody>
      </p:sp>
      <p:pic>
        <p:nvPicPr>
          <p:cNvPr id="93" name="Google Shape;9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2313" y="1218750"/>
            <a:ext cx="5879376" cy="368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Open up the Optimus Prime</a:t>
            </a:r>
            <a:endParaRPr/>
          </a:p>
        </p:txBody>
      </p:sp>
      <p:pic>
        <p:nvPicPr>
          <p:cNvPr id="99" name="Google Shape;9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1050" y="1152425"/>
            <a:ext cx="5661894" cy="3686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Inside the Encoder</a:t>
            </a:r>
            <a:endParaRPr/>
          </a:p>
        </p:txBody>
      </p:sp>
      <p:pic>
        <p:nvPicPr>
          <p:cNvPr id="105" name="Google Shape;10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5275" y="1266322"/>
            <a:ext cx="7543800" cy="303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Inside the Encoder-Decoder</a:t>
            </a:r>
            <a:endParaRPr/>
          </a:p>
        </p:txBody>
      </p:sp>
      <p:pic>
        <p:nvPicPr>
          <p:cNvPr id="111" name="Google Shape;11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5763" y="1627650"/>
            <a:ext cx="8372475" cy="2657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pipeline</a:t>
            </a:r>
            <a:endParaRPr/>
          </a:p>
        </p:txBody>
      </p:sp>
      <p:pic>
        <p:nvPicPr>
          <p:cNvPr id="117" name="Google Shape;11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2900" y="445025"/>
            <a:ext cx="6787449" cy="4127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CE93D8"/>
      </a:accent2>
      <a:accent3>
        <a:srgbClr val="4DB6AC"/>
      </a:accent3>
      <a:accent4>
        <a:srgbClr val="FF9800"/>
      </a:accent4>
      <a:accent5>
        <a:srgbClr val="009668"/>
      </a:accent5>
      <a:accent6>
        <a:srgbClr val="EEFF41"/>
      </a:accent6>
      <a:hlink>
        <a:srgbClr val="009668"/>
      </a:hlink>
      <a:folHlink>
        <a:srgbClr val="00966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